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ntonio Ultra-Bold" charset="1" panose="02000803000000000000"/>
      <p:regular r:id="rId17"/>
    </p:embeddedFont>
    <p:embeddedFont>
      <p:font typeface="Antonio Light" charset="1" panose="02000303000000000000"/>
      <p:regular r:id="rId18"/>
    </p:embeddedFont>
    <p:embeddedFont>
      <p:font typeface="Montserrat Medium" charset="1" panose="00000600000000000000"/>
      <p:regular r:id="rId19"/>
    </p:embeddedFont>
    <p:embeddedFont>
      <p:font typeface="Raleway Medium" charset="1" panose="00000000000000000000"/>
      <p:regular r:id="rId20"/>
    </p:embeddedFont>
    <p:embeddedFont>
      <p:font typeface="Canva Sans" charset="1" panose="020B0503030501040103"/>
      <p:regular r:id="rId21"/>
    </p:embeddedFont>
    <p:embeddedFont>
      <p:font typeface="Telegraf Medium" charset="1" panose="000006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817926" y="2034365"/>
            <a:ext cx="7137321" cy="713732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CDFF">
                    <a:alpha val="100000"/>
                  </a:srgbClr>
                </a:gs>
                <a:gs pos="100000">
                  <a:srgbClr val="6F6296">
                    <a:alpha val="0"/>
                  </a:srgbClr>
                </a:gs>
              </a:gsLst>
              <a:lin ang="0"/>
            </a:gra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5" id="5"/>
          <p:cNvSpPr/>
          <p:nvPr/>
        </p:nvSpPr>
        <p:spPr>
          <a:xfrm flipH="false" flipV="false" rot="0">
            <a:off x="10465673" y="1028700"/>
            <a:ext cx="7624796" cy="8142986"/>
          </a:xfrm>
          <a:custGeom>
            <a:avLst/>
            <a:gdLst/>
            <a:ahLst/>
            <a:cxnLst/>
            <a:rect r="r" b="b" t="t" l="l"/>
            <a:pathLst>
              <a:path h="8142986" w="7624796">
                <a:moveTo>
                  <a:pt x="0" y="0"/>
                </a:moveTo>
                <a:lnTo>
                  <a:pt x="7624796" y="0"/>
                </a:lnTo>
                <a:lnTo>
                  <a:pt x="7624796" y="8142986"/>
                </a:lnTo>
                <a:lnTo>
                  <a:pt x="0" y="8142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4599105" y="5143500"/>
            <a:ext cx="4884164" cy="488416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9" id="9"/>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4">
              <a:alphaModFix amt="20999"/>
            </a:blip>
            <a:stretch>
              <a:fillRect l="0" t="0" r="0" b="0"/>
            </a:stretch>
          </a:blipFill>
        </p:spPr>
      </p:sp>
      <p:sp>
        <p:nvSpPr>
          <p:cNvPr name="Freeform 10" id="10"/>
          <p:cNvSpPr/>
          <p:nvPr/>
        </p:nvSpPr>
        <p:spPr>
          <a:xfrm flipH="false" flipV="false" rot="0">
            <a:off x="10143277" y="3644412"/>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632134" y="4168988"/>
            <a:ext cx="7511866" cy="1252992"/>
          </a:xfrm>
          <a:prstGeom prst="rect">
            <a:avLst/>
          </a:prstGeom>
        </p:spPr>
        <p:txBody>
          <a:bodyPr anchor="t" rtlCol="false" tIns="0" lIns="0" bIns="0" rIns="0">
            <a:spAutoFit/>
          </a:bodyPr>
          <a:lstStyle/>
          <a:p>
            <a:pPr algn="just">
              <a:lnSpc>
                <a:spcPts val="9891"/>
              </a:lnSpc>
              <a:spcBef>
                <a:spcPct val="0"/>
              </a:spcBef>
            </a:pPr>
            <a:r>
              <a:rPr lang="en-US" b="true" sz="8526">
                <a:solidFill>
                  <a:srgbClr val="FFFFFF"/>
                </a:solidFill>
                <a:latin typeface="Antonio Ultra-Bold"/>
                <a:ea typeface="Antonio Ultra-Bold"/>
                <a:cs typeface="Antonio Ultra-Bold"/>
                <a:sym typeface="Antonio Ultra-Bold"/>
              </a:rPr>
              <a:t>ATTACK SCENARIOS</a:t>
            </a:r>
          </a:p>
        </p:txBody>
      </p:sp>
      <p:sp>
        <p:nvSpPr>
          <p:cNvPr name="TextBox 14" id="14"/>
          <p:cNvSpPr txBox="true"/>
          <p:nvPr/>
        </p:nvSpPr>
        <p:spPr>
          <a:xfrm rot="0">
            <a:off x="1632134" y="5626929"/>
            <a:ext cx="7197986" cy="1134580"/>
          </a:xfrm>
          <a:prstGeom prst="rect">
            <a:avLst/>
          </a:prstGeom>
        </p:spPr>
        <p:txBody>
          <a:bodyPr anchor="t" rtlCol="false" tIns="0" lIns="0" bIns="0" rIns="0">
            <a:spAutoFit/>
          </a:bodyPr>
          <a:lstStyle/>
          <a:p>
            <a:pPr algn="just">
              <a:lnSpc>
                <a:spcPts val="8952"/>
              </a:lnSpc>
              <a:spcBef>
                <a:spcPct val="0"/>
              </a:spcBef>
            </a:pPr>
            <a:r>
              <a:rPr lang="en-US" sz="7717">
                <a:solidFill>
                  <a:srgbClr val="FFFFFF"/>
                </a:solidFill>
                <a:latin typeface="Antonio Light"/>
                <a:ea typeface="Antonio Light"/>
                <a:cs typeface="Antonio Light"/>
                <a:sym typeface="Antonio Light"/>
              </a:rPr>
              <a:t>SERVICE VS HONEYPOT</a:t>
            </a:r>
          </a:p>
        </p:txBody>
      </p:sp>
      <p:sp>
        <p:nvSpPr>
          <p:cNvPr name="TextBox 15" id="15"/>
          <p:cNvSpPr txBox="true"/>
          <p:nvPr/>
        </p:nvSpPr>
        <p:spPr>
          <a:xfrm rot="0">
            <a:off x="1360342" y="683133"/>
            <a:ext cx="10280400" cy="345567"/>
          </a:xfrm>
          <a:prstGeom prst="rect">
            <a:avLst/>
          </a:prstGeom>
        </p:spPr>
        <p:txBody>
          <a:bodyPr anchor="t" rtlCol="false" tIns="0" lIns="0" bIns="0" rIns="0">
            <a:spAutoFit/>
          </a:bodyPr>
          <a:lstStyle/>
          <a:p>
            <a:pPr algn="l">
              <a:lnSpc>
                <a:spcPts val="2783"/>
              </a:lnSpc>
              <a:spcBef>
                <a:spcPct val="0"/>
              </a:spcBef>
            </a:pPr>
            <a:r>
              <a:rPr lang="en-US" b="true" sz="2400">
                <a:solidFill>
                  <a:srgbClr val="FFFFFF"/>
                </a:solidFill>
                <a:latin typeface="Montserrat Medium"/>
                <a:ea typeface="Montserrat Medium"/>
                <a:cs typeface="Montserrat Medium"/>
                <a:sym typeface="Montserrat Medium"/>
              </a:rPr>
              <a:t>Abdulrahman Aldossari, Abdullah Balqsim, Abdulghani Khayat</a:t>
            </a:r>
          </a:p>
        </p:txBody>
      </p:sp>
      <p:sp>
        <p:nvSpPr>
          <p:cNvPr name="TextBox 16" id="16"/>
          <p:cNvSpPr txBox="true"/>
          <p:nvPr/>
        </p:nvSpPr>
        <p:spPr>
          <a:xfrm rot="0">
            <a:off x="2120139" y="8821647"/>
            <a:ext cx="4380403"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ICS 344: Information Security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747015" y="3604841"/>
            <a:ext cx="8923409" cy="3482573"/>
            <a:chOff x="0" y="0"/>
            <a:chExt cx="2350198" cy="917221"/>
          </a:xfrm>
        </p:grpSpPr>
        <p:sp>
          <p:nvSpPr>
            <p:cNvPr name="Freeform 5" id="5"/>
            <p:cNvSpPr/>
            <p:nvPr/>
          </p:nvSpPr>
          <p:spPr>
            <a:xfrm flipH="false" flipV="false" rot="0">
              <a:off x="0" y="0"/>
              <a:ext cx="2350198" cy="917221"/>
            </a:xfrm>
            <a:custGeom>
              <a:avLst/>
              <a:gdLst/>
              <a:ahLst/>
              <a:cxnLst/>
              <a:rect r="r" b="b" t="t" l="l"/>
              <a:pathLst>
                <a:path h="917221" w="2350198">
                  <a:moveTo>
                    <a:pt x="0" y="0"/>
                  </a:moveTo>
                  <a:lnTo>
                    <a:pt x="2350198" y="0"/>
                  </a:lnTo>
                  <a:lnTo>
                    <a:pt x="2350198" y="917221"/>
                  </a:lnTo>
                  <a:lnTo>
                    <a:pt x="0" y="917221"/>
                  </a:lnTo>
                  <a:close/>
                </a:path>
              </a:pathLst>
            </a:custGeom>
            <a:gradFill rotWithShape="true">
              <a:gsLst>
                <a:gs pos="0">
                  <a:srgbClr val="243F81">
                    <a:alpha val="100000"/>
                  </a:srgbClr>
                </a:gs>
                <a:gs pos="100000">
                  <a:srgbClr val="288198">
                    <a:alpha val="100000"/>
                  </a:srgbClr>
                </a:gs>
              </a:gsLst>
              <a:lin ang="0"/>
            </a:gradFill>
          </p:spPr>
        </p:sp>
        <p:sp>
          <p:nvSpPr>
            <p:cNvPr name="TextBox 6" id="6"/>
            <p:cNvSpPr txBox="true"/>
            <p:nvPr/>
          </p:nvSpPr>
          <p:spPr>
            <a:xfrm>
              <a:off x="0" y="-19050"/>
              <a:ext cx="2350198" cy="936271"/>
            </a:xfrm>
            <a:prstGeom prst="rect">
              <a:avLst/>
            </a:prstGeom>
          </p:spPr>
          <p:txBody>
            <a:bodyPr anchor="ctr" rtlCol="false" tIns="50800" lIns="50800" bIns="50800" rIns="50800"/>
            <a:lstStyle/>
            <a:p>
              <a:pPr algn="ctr">
                <a:lnSpc>
                  <a:spcPts val="2783"/>
                </a:lnSpc>
              </a:pPr>
            </a:p>
          </p:txBody>
        </p:sp>
      </p:grpSp>
      <p:grpSp>
        <p:nvGrpSpPr>
          <p:cNvPr name="Group 7" id="7"/>
          <p:cNvGrpSpPr>
            <a:grpSpLocks noChangeAspect="true"/>
          </p:cNvGrpSpPr>
          <p:nvPr/>
        </p:nvGrpSpPr>
        <p:grpSpPr>
          <a:xfrm rot="0">
            <a:off x="12611788" y="2628419"/>
            <a:ext cx="5030161" cy="5030161"/>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712" t="0" r="-24712" b="0"/>
              </a:stretch>
            </a:blipFill>
          </p:spPr>
        </p:sp>
      </p:grpSp>
      <p:sp>
        <p:nvSpPr>
          <p:cNvPr name="TextBox 11" id="11"/>
          <p:cNvSpPr txBox="true"/>
          <p:nvPr/>
        </p:nvSpPr>
        <p:spPr>
          <a:xfrm rot="0">
            <a:off x="4139640" y="944339"/>
            <a:ext cx="5127245" cy="1901241"/>
          </a:xfrm>
          <a:prstGeom prst="rect">
            <a:avLst/>
          </a:prstGeom>
        </p:spPr>
        <p:txBody>
          <a:bodyPr anchor="t" rtlCol="false" tIns="0" lIns="0" bIns="0" rIns="0">
            <a:spAutoFit/>
          </a:bodyPr>
          <a:lstStyle/>
          <a:p>
            <a:pPr algn="just">
              <a:lnSpc>
                <a:spcPts val="14884"/>
              </a:lnSpc>
              <a:spcBef>
                <a:spcPct val="0"/>
              </a:spcBef>
            </a:pPr>
            <a:r>
              <a:rPr lang="en-US" sz="12831">
                <a:solidFill>
                  <a:srgbClr val="FFFFFF"/>
                </a:solidFill>
                <a:latin typeface="Antonio Light"/>
                <a:ea typeface="Antonio Light"/>
                <a:cs typeface="Antonio Light"/>
                <a:sym typeface="Antonio Light"/>
              </a:rPr>
              <a:t>ANALYSIS</a:t>
            </a:r>
          </a:p>
        </p:txBody>
      </p:sp>
      <p:sp>
        <p:nvSpPr>
          <p:cNvPr name="TextBox 12" id="12"/>
          <p:cNvSpPr txBox="true"/>
          <p:nvPr/>
        </p:nvSpPr>
        <p:spPr>
          <a:xfrm rot="0">
            <a:off x="1028700" y="3604841"/>
            <a:ext cx="10970116" cy="5338699"/>
          </a:xfrm>
          <a:prstGeom prst="rect">
            <a:avLst/>
          </a:prstGeom>
        </p:spPr>
        <p:txBody>
          <a:bodyPr anchor="t" rtlCol="false" tIns="0" lIns="0" bIns="0" rIns="0">
            <a:spAutoFit/>
          </a:bodyPr>
          <a:lstStyle/>
          <a:p>
            <a:pPr algn="just">
              <a:lnSpc>
                <a:spcPts val="3247"/>
              </a:lnSpc>
              <a:spcBef>
                <a:spcPct val="0"/>
              </a:spcBef>
            </a:pPr>
            <a:r>
              <a:rPr lang="en-US" b="true" sz="2799">
                <a:solidFill>
                  <a:srgbClr val="FFFFFF"/>
                </a:solidFill>
                <a:latin typeface="Raleway Medium"/>
                <a:ea typeface="Raleway Medium"/>
                <a:cs typeface="Raleway Medium"/>
                <a:sym typeface="Raleway Medium"/>
              </a:rPr>
              <a:t>The SIEM analysis using Wazuh provided valuable insights into the behavior and detection of attacks on both the real SSH service and the honeypot. The dashboard highlighted activities related to MITRE ATT&amp;CK tactics, such as privilege escalation, credential access, and initial access, with a clear mapping of detected techniques. Alert evolution over time illustrated the frequency and timing of attacks, with significant patterns aligning with the simulated scenarios. However, the honeypot's low interaction capabilities limited its ability to simulate realistic responses, resulting in fewer detailed alerts compared to the real service. This analysis emphasized the importance of a well-configured SIEM in monitoring and correlating security events for both real systems and honeypots.</a:t>
            </a:r>
          </a:p>
        </p:txBody>
      </p:sp>
      <p:sp>
        <p:nvSpPr>
          <p:cNvPr name="TextBox 13" id="13"/>
          <p:cNvSpPr txBox="true"/>
          <p:nvPr/>
        </p:nvSpPr>
        <p:spPr>
          <a:xfrm rot="0">
            <a:off x="1144394" y="867631"/>
            <a:ext cx="4617164" cy="1901241"/>
          </a:xfrm>
          <a:prstGeom prst="rect">
            <a:avLst/>
          </a:prstGeom>
        </p:spPr>
        <p:txBody>
          <a:bodyPr anchor="t" rtlCol="false" tIns="0" lIns="0" bIns="0" rIns="0">
            <a:spAutoFit/>
          </a:bodyPr>
          <a:lstStyle/>
          <a:p>
            <a:pPr algn="just">
              <a:lnSpc>
                <a:spcPts val="14884"/>
              </a:lnSpc>
              <a:spcBef>
                <a:spcPct val="0"/>
              </a:spcBef>
            </a:pPr>
            <a:r>
              <a:rPr lang="en-US" b="true" sz="12831">
                <a:solidFill>
                  <a:srgbClr val="FFFFFF"/>
                </a:solidFill>
                <a:latin typeface="Antonio Ultra-Bold"/>
                <a:ea typeface="Antonio Ultra-Bold"/>
                <a:cs typeface="Antonio Ultra-Bold"/>
                <a:sym typeface="Antonio Ultra-Bold"/>
              </a:rPr>
              <a:t>SIEM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9399770" y="-3120986"/>
            <a:ext cx="16235139" cy="16235139"/>
          </a:xfrm>
          <a:custGeom>
            <a:avLst/>
            <a:gdLst/>
            <a:ahLst/>
            <a:cxnLst/>
            <a:rect r="r" b="b" t="t" l="l"/>
            <a:pathLst>
              <a:path h="16235139" w="16235139">
                <a:moveTo>
                  <a:pt x="16235139" y="0"/>
                </a:moveTo>
                <a:lnTo>
                  <a:pt x="0" y="0"/>
                </a:lnTo>
                <a:lnTo>
                  <a:pt x="0" y="16235138"/>
                </a:lnTo>
                <a:lnTo>
                  <a:pt x="16235139" y="16235138"/>
                </a:lnTo>
                <a:lnTo>
                  <a:pt x="16235139" y="0"/>
                </a:lnTo>
                <a:close/>
              </a:path>
            </a:pathLst>
          </a:custGeom>
          <a:blipFill>
            <a:blip r:embed="rId2">
              <a:alphaModFix amt="20999"/>
            </a:blip>
            <a:stretch>
              <a:fillRect l="0" t="0" r="0" b="0"/>
            </a:stretch>
          </a:blipFill>
        </p:spPr>
      </p:sp>
      <p:grpSp>
        <p:nvGrpSpPr>
          <p:cNvPr name="Group 3" id="3"/>
          <p:cNvGrpSpPr/>
          <p:nvPr/>
        </p:nvGrpSpPr>
        <p:grpSpPr>
          <a:xfrm rot="0">
            <a:off x="5493071" y="2857766"/>
            <a:ext cx="2138817" cy="213881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6" id="6"/>
          <p:cNvSpPr txBox="true"/>
          <p:nvPr/>
        </p:nvSpPr>
        <p:spPr>
          <a:xfrm rot="0">
            <a:off x="5493071" y="2924441"/>
            <a:ext cx="6995030" cy="2446249"/>
          </a:xfrm>
          <a:prstGeom prst="rect">
            <a:avLst/>
          </a:prstGeom>
        </p:spPr>
        <p:txBody>
          <a:bodyPr anchor="t" rtlCol="false" tIns="0" lIns="0" bIns="0" rIns="0">
            <a:spAutoFit/>
          </a:bodyPr>
          <a:lstStyle/>
          <a:p>
            <a:pPr algn="ctr">
              <a:lnSpc>
                <a:spcPts val="19192"/>
              </a:lnSpc>
              <a:spcBef>
                <a:spcPct val="0"/>
              </a:spcBef>
            </a:pPr>
            <a:r>
              <a:rPr lang="en-US" b="true" sz="16545">
                <a:solidFill>
                  <a:srgbClr val="FFFFFF"/>
                </a:solidFill>
                <a:latin typeface="Antonio Ultra-Bold"/>
                <a:ea typeface="Antonio Ultra-Bold"/>
                <a:cs typeface="Antonio Ultra-Bold"/>
                <a:sym typeface="Antonio Ultra-Bold"/>
              </a:rPr>
              <a:t>THANK</a:t>
            </a:r>
          </a:p>
        </p:txBody>
      </p:sp>
      <p:sp>
        <p:nvSpPr>
          <p:cNvPr name="TextBox 7" id="7"/>
          <p:cNvSpPr txBox="true"/>
          <p:nvPr/>
        </p:nvSpPr>
        <p:spPr>
          <a:xfrm rot="0">
            <a:off x="8029365" y="5210175"/>
            <a:ext cx="4272627" cy="2446249"/>
          </a:xfrm>
          <a:prstGeom prst="rect">
            <a:avLst/>
          </a:prstGeom>
        </p:spPr>
        <p:txBody>
          <a:bodyPr anchor="t" rtlCol="false" tIns="0" lIns="0" bIns="0" rIns="0">
            <a:spAutoFit/>
          </a:bodyPr>
          <a:lstStyle/>
          <a:p>
            <a:pPr algn="l">
              <a:lnSpc>
                <a:spcPts val="19192"/>
              </a:lnSpc>
              <a:spcBef>
                <a:spcPct val="0"/>
              </a:spcBef>
            </a:pPr>
            <a:r>
              <a:rPr lang="en-US" sz="16545">
                <a:solidFill>
                  <a:srgbClr val="FFFFFF"/>
                </a:solidFill>
                <a:latin typeface="Antonio Light"/>
                <a:ea typeface="Antonio Light"/>
                <a:cs typeface="Antonio Light"/>
                <a:sym typeface="Antonio Light"/>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72049" y="8754671"/>
            <a:ext cx="5408361" cy="493362"/>
          </a:xfrm>
          <a:custGeom>
            <a:avLst/>
            <a:gdLst/>
            <a:ahLst/>
            <a:cxnLst/>
            <a:rect r="r" b="b" t="t" l="l"/>
            <a:pathLst>
              <a:path h="493362" w="5408361">
                <a:moveTo>
                  <a:pt x="0" y="0"/>
                </a:moveTo>
                <a:lnTo>
                  <a:pt x="5408361" y="0"/>
                </a:lnTo>
                <a:lnTo>
                  <a:pt x="5408361" y="493361"/>
                </a:lnTo>
                <a:lnTo>
                  <a:pt x="0" y="4933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1921630" y="2670677"/>
            <a:ext cx="5246370" cy="524637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7"/>
              <a:stretch>
                <a:fillRect l="-39086" t="0" r="-39086" b="0"/>
              </a:stretch>
            </a:blipFill>
            <a:ln w="85725" cap="sq">
              <a:gradFill>
                <a:gsLst>
                  <a:gs pos="0">
                    <a:srgbClr val="243F81">
                      <a:alpha val="100000"/>
                    </a:srgbClr>
                  </a:gs>
                  <a:gs pos="100000">
                    <a:srgbClr val="288198">
                      <a:alpha val="100000"/>
                    </a:srgbClr>
                  </a:gs>
                </a:gsLst>
                <a:lin ang="0"/>
              </a:gradFill>
              <a:prstDash val="solid"/>
              <a:miter/>
            </a:ln>
          </p:spPr>
        </p:sp>
      </p:grpSp>
      <p:grpSp>
        <p:nvGrpSpPr>
          <p:cNvPr name="Group 7" id="7"/>
          <p:cNvGrpSpPr/>
          <p:nvPr/>
        </p:nvGrpSpPr>
        <p:grpSpPr>
          <a:xfrm rot="0">
            <a:off x="11504067" y="2358141"/>
            <a:ext cx="1148007" cy="114800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10" id="10"/>
          <p:cNvGrpSpPr/>
          <p:nvPr/>
        </p:nvGrpSpPr>
        <p:grpSpPr>
          <a:xfrm rot="0">
            <a:off x="16111293" y="7179103"/>
            <a:ext cx="1148007" cy="114800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TextBox 13" id="13"/>
          <p:cNvSpPr txBox="true"/>
          <p:nvPr/>
        </p:nvSpPr>
        <p:spPr>
          <a:xfrm rot="0">
            <a:off x="1028700" y="3948221"/>
            <a:ext cx="10112567" cy="2691282"/>
          </a:xfrm>
          <a:prstGeom prst="rect">
            <a:avLst/>
          </a:prstGeom>
        </p:spPr>
        <p:txBody>
          <a:bodyPr anchor="t" rtlCol="false" tIns="0" lIns="0" bIns="0" rIns="0">
            <a:spAutoFit/>
          </a:bodyPr>
          <a:lstStyle/>
          <a:p>
            <a:pPr algn="l" marL="681131" indent="-340566" lvl="1">
              <a:lnSpc>
                <a:spcPts val="3659"/>
              </a:lnSpc>
              <a:buFont typeface="Arial"/>
              <a:buChar char="•"/>
            </a:pPr>
            <a:r>
              <a:rPr lang="en-US" b="true" sz="3154">
                <a:solidFill>
                  <a:srgbClr val="FFFFFF"/>
                </a:solidFill>
                <a:latin typeface="Raleway Medium"/>
                <a:ea typeface="Raleway Medium"/>
                <a:cs typeface="Raleway Medium"/>
                <a:sym typeface="Raleway Medium"/>
              </a:rPr>
              <a:t>Service: SSH for its critical role in system administration.</a:t>
            </a:r>
          </a:p>
          <a:p>
            <a:pPr algn="l">
              <a:lnSpc>
                <a:spcPts val="3659"/>
              </a:lnSpc>
            </a:pPr>
          </a:p>
          <a:p>
            <a:pPr algn="l" marL="681131" indent="-340566" lvl="1">
              <a:lnSpc>
                <a:spcPts val="3659"/>
              </a:lnSpc>
              <a:buFont typeface="Arial"/>
              <a:buChar char="•"/>
            </a:pPr>
            <a:r>
              <a:rPr lang="en-US" b="true" sz="3154">
                <a:solidFill>
                  <a:srgbClr val="FFFFFF"/>
                </a:solidFill>
                <a:latin typeface="Raleway Medium"/>
                <a:ea typeface="Raleway Medium"/>
                <a:cs typeface="Raleway Medium"/>
                <a:sym typeface="Raleway Medium"/>
              </a:rPr>
              <a:t>Honeypot: Opencanary for lightweight, low-interaction simulation.</a:t>
            </a:r>
          </a:p>
          <a:p>
            <a:pPr algn="l">
              <a:lnSpc>
                <a:spcPts val="3079"/>
              </a:lnSpc>
              <a:spcBef>
                <a:spcPct val="0"/>
              </a:spcBef>
            </a:pPr>
          </a:p>
        </p:txBody>
      </p:sp>
      <p:sp>
        <p:nvSpPr>
          <p:cNvPr name="TextBox 14" id="14"/>
          <p:cNvSpPr txBox="true"/>
          <p:nvPr/>
        </p:nvSpPr>
        <p:spPr>
          <a:xfrm rot="0">
            <a:off x="2120139" y="8821647"/>
            <a:ext cx="4380403" cy="330835"/>
          </a:xfrm>
          <a:prstGeom prst="rect">
            <a:avLst/>
          </a:prstGeom>
        </p:spPr>
        <p:txBody>
          <a:bodyPr anchor="t" rtlCol="false" tIns="0" lIns="0" bIns="0" rIns="0">
            <a:spAutoFit/>
          </a:bodyPr>
          <a:lstStyle/>
          <a:p>
            <a:pPr algn="l">
              <a:lnSpc>
                <a:spcPts val="2720"/>
              </a:lnSpc>
            </a:pPr>
            <a:r>
              <a:rPr lang="en-US" sz="2000" spc="78" b="true">
                <a:solidFill>
                  <a:srgbClr val="FFFFFF"/>
                </a:solidFill>
                <a:latin typeface="Montserrat Medium"/>
                <a:ea typeface="Montserrat Medium"/>
                <a:cs typeface="Montserrat Medium"/>
                <a:sym typeface="Montserrat Medium"/>
              </a:rPr>
              <a:t>ICS 344: Information Security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2936560"/>
            <a:ext cx="11172324" cy="6459635"/>
          </a:xfrm>
          <a:custGeom>
            <a:avLst/>
            <a:gdLst/>
            <a:ahLst/>
            <a:cxnLst/>
            <a:rect r="r" b="b" t="t" l="l"/>
            <a:pathLst>
              <a:path h="6459635" w="11172324">
                <a:moveTo>
                  <a:pt x="0" y="0"/>
                </a:moveTo>
                <a:lnTo>
                  <a:pt x="11172324" y="0"/>
                </a:lnTo>
                <a:lnTo>
                  <a:pt x="11172324" y="6459635"/>
                </a:lnTo>
                <a:lnTo>
                  <a:pt x="0" y="64596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584564"/>
            <a:ext cx="8060638" cy="1540483"/>
          </a:xfrm>
          <a:prstGeom prst="rect">
            <a:avLst/>
          </a:prstGeom>
        </p:spPr>
        <p:txBody>
          <a:bodyPr anchor="t" rtlCol="false" tIns="0" lIns="0" bIns="0" rIns="0">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ATTACK SCENARIOS</a:t>
            </a:r>
          </a:p>
        </p:txBody>
      </p:sp>
      <p:grpSp>
        <p:nvGrpSpPr>
          <p:cNvPr name="Group 6" id="6"/>
          <p:cNvGrpSpPr/>
          <p:nvPr/>
        </p:nvGrpSpPr>
        <p:grpSpPr>
          <a:xfrm rot="0">
            <a:off x="15837417" y="6435880"/>
            <a:ext cx="1148007" cy="114800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grpSp>
        <p:nvGrpSpPr>
          <p:cNvPr name="Group 9" id="9"/>
          <p:cNvGrpSpPr>
            <a:grpSpLocks noChangeAspect="true"/>
          </p:cNvGrpSpPr>
          <p:nvPr/>
        </p:nvGrpSpPr>
        <p:grpSpPr>
          <a:xfrm rot="0">
            <a:off x="12772865" y="3551969"/>
            <a:ext cx="4212559" cy="4212559"/>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43F81">
                    <a:alpha val="100000"/>
                  </a:srgbClr>
                </a:gs>
                <a:gs pos="100000">
                  <a:srgbClr val="288198">
                    <a:alpha val="100000"/>
                  </a:srgbClr>
                </a:gs>
              </a:gsLst>
              <a:lin ang="0"/>
            </a:gra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4712" t="0" r="-24712" b="0"/>
              </a:stretch>
            </a:blipFill>
          </p:spPr>
        </p:sp>
      </p:grpSp>
      <p:sp>
        <p:nvSpPr>
          <p:cNvPr name="TextBox 13" id="13"/>
          <p:cNvSpPr txBox="true"/>
          <p:nvPr/>
        </p:nvSpPr>
        <p:spPr>
          <a:xfrm rot="0">
            <a:off x="1978235" y="3621551"/>
            <a:ext cx="9311354" cy="5616956"/>
          </a:xfrm>
          <a:prstGeom prst="rect">
            <a:avLst/>
          </a:prstGeom>
        </p:spPr>
        <p:txBody>
          <a:bodyPr anchor="t" rtlCol="false" tIns="0" lIns="0" bIns="0" rIns="0">
            <a:spAutoFit/>
          </a:bodyPr>
          <a:lstStyle/>
          <a:p>
            <a:pPr algn="just">
              <a:lnSpc>
                <a:spcPts val="3712"/>
              </a:lnSpc>
            </a:pPr>
            <a:r>
              <a:rPr lang="en-US" sz="3200" b="true">
                <a:solidFill>
                  <a:srgbClr val="FFFFFF"/>
                </a:solidFill>
                <a:latin typeface="Raleway Medium"/>
                <a:ea typeface="Raleway Medium"/>
                <a:cs typeface="Raleway Medium"/>
                <a:sym typeface="Raleway Medium"/>
              </a:rPr>
              <a:t>Service Attacks:</a:t>
            </a:r>
          </a:p>
          <a:p>
            <a:pPr algn="just" marL="690881" indent="-345440" lvl="1">
              <a:lnSpc>
                <a:spcPts val="3712"/>
              </a:lnSpc>
              <a:buFont typeface="Arial"/>
              <a:buChar char="•"/>
            </a:pPr>
            <a:r>
              <a:rPr lang="en-US" b="true" sz="3200">
                <a:solidFill>
                  <a:srgbClr val="FFFFFF"/>
                </a:solidFill>
                <a:latin typeface="Raleway Medium"/>
                <a:ea typeface="Raleway Medium"/>
                <a:cs typeface="Raleway Medium"/>
                <a:sym typeface="Raleway Medium"/>
              </a:rPr>
              <a:t>Tools: Hydra, Metasploit, Custom Scripts.</a:t>
            </a:r>
          </a:p>
          <a:p>
            <a:pPr algn="just" marL="690881" indent="-345440" lvl="1">
              <a:lnSpc>
                <a:spcPts val="3712"/>
              </a:lnSpc>
              <a:buFont typeface="Arial"/>
              <a:buChar char="•"/>
            </a:pPr>
            <a:r>
              <a:rPr lang="en-US" b="true" sz="3200">
                <a:solidFill>
                  <a:srgbClr val="FFFFFF"/>
                </a:solidFill>
                <a:latin typeface="Raleway Medium"/>
                <a:ea typeface="Raleway Medium"/>
                <a:cs typeface="Raleway Medium"/>
                <a:sym typeface="Raleway Medium"/>
              </a:rPr>
              <a:t>Techniques: Brute force, Privilege escalation using DirtyCow.</a:t>
            </a:r>
          </a:p>
          <a:p>
            <a:pPr algn="just" marL="690881" indent="-345440" lvl="1">
              <a:lnSpc>
                <a:spcPts val="3712"/>
              </a:lnSpc>
              <a:buFont typeface="Arial"/>
              <a:buChar char="•"/>
            </a:pPr>
            <a:r>
              <a:rPr lang="en-US" b="true" sz="3200">
                <a:solidFill>
                  <a:srgbClr val="FFFFFF"/>
                </a:solidFill>
                <a:latin typeface="Raleway Medium"/>
                <a:ea typeface="Raleway Medium"/>
                <a:cs typeface="Raleway Medium"/>
                <a:sym typeface="Raleway Medium"/>
              </a:rPr>
              <a:t>Nix File and Directory Discovery</a:t>
            </a:r>
          </a:p>
          <a:p>
            <a:pPr algn="just" marL="690881" indent="-345440" lvl="1">
              <a:lnSpc>
                <a:spcPts val="3712"/>
              </a:lnSpc>
              <a:buFont typeface="Arial"/>
              <a:buChar char="•"/>
            </a:pPr>
            <a:r>
              <a:rPr lang="en-US" b="true" sz="3200">
                <a:solidFill>
                  <a:srgbClr val="FFFFFF"/>
                </a:solidFill>
                <a:latin typeface="Raleway Medium"/>
                <a:ea typeface="Raleway Medium"/>
                <a:cs typeface="Raleway Medium"/>
                <a:sym typeface="Raleway Medium"/>
              </a:rPr>
              <a:t>Extract SSH Keys</a:t>
            </a:r>
          </a:p>
          <a:p>
            <a:pPr algn="just">
              <a:lnSpc>
                <a:spcPts val="3712"/>
              </a:lnSpc>
            </a:pPr>
          </a:p>
          <a:p>
            <a:pPr algn="just">
              <a:lnSpc>
                <a:spcPts val="3712"/>
              </a:lnSpc>
            </a:pPr>
            <a:r>
              <a:rPr lang="en-US" sz="3200" b="true">
                <a:solidFill>
                  <a:srgbClr val="FFFFFF"/>
                </a:solidFill>
                <a:latin typeface="Raleway Medium"/>
                <a:ea typeface="Raleway Medium"/>
                <a:cs typeface="Raleway Medium"/>
                <a:sym typeface="Raleway Medium"/>
              </a:rPr>
              <a:t>Honeypot Attacks:</a:t>
            </a:r>
          </a:p>
          <a:p>
            <a:pPr algn="just" marL="690881" indent="-345440" lvl="1">
              <a:lnSpc>
                <a:spcPts val="3712"/>
              </a:lnSpc>
              <a:buFont typeface="Arial"/>
              <a:buChar char="•"/>
            </a:pPr>
            <a:r>
              <a:rPr lang="en-US" b="true" sz="3200">
                <a:solidFill>
                  <a:srgbClr val="FFFFFF"/>
                </a:solidFill>
                <a:latin typeface="Raleway Medium"/>
                <a:ea typeface="Raleway Medium"/>
                <a:cs typeface="Raleway Medium"/>
                <a:sym typeface="Raleway Medium"/>
              </a:rPr>
              <a:t>Similar tools and techniques as the service.</a:t>
            </a:r>
          </a:p>
          <a:p>
            <a:pPr algn="just" marL="690881" indent="-345440" lvl="1">
              <a:lnSpc>
                <a:spcPts val="3712"/>
              </a:lnSpc>
              <a:spcBef>
                <a:spcPct val="0"/>
              </a:spcBef>
              <a:buFont typeface="Arial"/>
              <a:buChar char="•"/>
            </a:pPr>
            <a:r>
              <a:rPr lang="en-US" b="true" sz="3200">
                <a:solidFill>
                  <a:srgbClr val="FFFFFF"/>
                </a:solidFill>
                <a:latin typeface="Raleway Medium"/>
                <a:ea typeface="Raleway Medium"/>
                <a:cs typeface="Raleway Medium"/>
                <a:sym typeface="Raleway Medium"/>
              </a:rPr>
              <a:t>Challenges due to low interaction (limited simulation of SSH).</a:t>
            </a:r>
          </a:p>
          <a:p>
            <a:pPr algn="just">
              <a:lnSpc>
                <a:spcPts val="3712"/>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3" id="3"/>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8669610" y="3073227"/>
            <a:ext cx="13199814" cy="5627536"/>
          </a:xfrm>
          <a:custGeom>
            <a:avLst/>
            <a:gdLst/>
            <a:ahLst/>
            <a:cxnLst/>
            <a:rect r="r" b="b" t="t" l="l"/>
            <a:pathLst>
              <a:path h="5627536" w="13199814">
                <a:moveTo>
                  <a:pt x="13199814" y="0"/>
                </a:moveTo>
                <a:lnTo>
                  <a:pt x="0" y="0"/>
                </a:lnTo>
                <a:lnTo>
                  <a:pt x="0" y="5627536"/>
                </a:lnTo>
                <a:lnTo>
                  <a:pt x="13199814" y="5627536"/>
                </a:lnTo>
                <a:lnTo>
                  <a:pt x="13199814"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997850" y="4499936"/>
            <a:ext cx="8170151" cy="960159"/>
          </a:xfrm>
          <a:prstGeom prst="rect">
            <a:avLst/>
          </a:prstGeom>
        </p:spPr>
        <p:txBody>
          <a:bodyPr anchor="t" rtlCol="false" tIns="0" lIns="0" bIns="0" rIns="0">
            <a:spAutoFit/>
          </a:bodyPr>
          <a:lstStyle/>
          <a:p>
            <a:pPr algn="just">
              <a:lnSpc>
                <a:spcPts val="7594"/>
              </a:lnSpc>
              <a:spcBef>
                <a:spcPct val="0"/>
              </a:spcBef>
            </a:pPr>
            <a:r>
              <a:rPr lang="en-US" b="true" sz="6546">
                <a:solidFill>
                  <a:srgbClr val="FFFFFF"/>
                </a:solidFill>
                <a:latin typeface="Antonio Ultra-Bold"/>
                <a:ea typeface="Antonio Ultra-Bold"/>
                <a:cs typeface="Antonio Ultra-Bold"/>
                <a:sym typeface="Antonio Ultra-Bold"/>
              </a:rPr>
              <a:t>SERVICE VS THE HONEYPOT.</a:t>
            </a:r>
          </a:p>
        </p:txBody>
      </p:sp>
      <p:sp>
        <p:nvSpPr>
          <p:cNvPr name="TextBox 6" id="6"/>
          <p:cNvSpPr txBox="true"/>
          <p:nvPr/>
        </p:nvSpPr>
        <p:spPr>
          <a:xfrm rot="0">
            <a:off x="481734" y="1832642"/>
            <a:ext cx="7671918" cy="7415390"/>
          </a:xfrm>
          <a:prstGeom prst="rect">
            <a:avLst/>
          </a:prstGeom>
        </p:spPr>
        <p:txBody>
          <a:bodyPr anchor="t" rtlCol="false" tIns="0" lIns="0" bIns="0" rIns="0">
            <a:spAutoFit/>
          </a:bodyPr>
          <a:lstStyle/>
          <a:p>
            <a:pPr algn="just">
              <a:lnSpc>
                <a:spcPts val="3927"/>
              </a:lnSpc>
            </a:pPr>
            <a:r>
              <a:rPr lang="en-US" sz="2805">
                <a:solidFill>
                  <a:srgbClr val="FFFFFF"/>
                </a:solidFill>
                <a:latin typeface="Canva Sans"/>
                <a:ea typeface="Canva Sans"/>
                <a:cs typeface="Canva Sans"/>
                <a:sym typeface="Canva Sans"/>
              </a:rPr>
              <a:t>The comparison between the real SSH service and the Opencanary honeypot revealed notable differences. The real service supported modern and secure algorithms, while the honeypot included weaker, outdated algorithms, indicating a lack of alignment with advanced security practices. Furthermore, while both supported SSH Protocol 2, the OpenSSH versions differed, with the honeypot running an older version. These disparities highlight the honeypot's limitations in fully mimicking the real service, potentially impacting the realism of attack simulations and the accuracy of results.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660581" y="3155336"/>
            <a:ext cx="1031297" cy="103129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FE5FF">
                    <a:alpha val="100000"/>
                  </a:srgbClr>
                </a:gs>
                <a:gs pos="100000">
                  <a:srgbClr val="6F6296">
                    <a:alpha val="0"/>
                  </a:srgbClr>
                </a:gs>
              </a:gsLst>
              <a:lin ang="0"/>
            </a:gra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5" id="5"/>
          <p:cNvSpPr/>
          <p:nvPr/>
        </p:nvSpPr>
        <p:spPr>
          <a:xfrm flipH="true" flipV="false" rot="0">
            <a:off x="-10742067" y="-3151841"/>
            <a:ext cx="16235139" cy="16235139"/>
          </a:xfrm>
          <a:custGeom>
            <a:avLst/>
            <a:gdLst/>
            <a:ahLst/>
            <a:cxnLst/>
            <a:rect r="r" b="b" t="t" l="l"/>
            <a:pathLst>
              <a:path h="16235139" w="16235139">
                <a:moveTo>
                  <a:pt x="16235138" y="0"/>
                </a:moveTo>
                <a:lnTo>
                  <a:pt x="0" y="0"/>
                </a:lnTo>
                <a:lnTo>
                  <a:pt x="0" y="16235139"/>
                </a:lnTo>
                <a:lnTo>
                  <a:pt x="16235138" y="16235139"/>
                </a:lnTo>
                <a:lnTo>
                  <a:pt x="16235138" y="0"/>
                </a:lnTo>
                <a:close/>
              </a:path>
            </a:pathLst>
          </a:custGeom>
          <a:blipFill>
            <a:blip r:embed="rId2">
              <a:alphaModFix amt="20999"/>
            </a:blip>
            <a:stretch>
              <a:fillRect l="0" t="0" r="0" b="0"/>
            </a:stretch>
          </a:blipFill>
        </p:spPr>
      </p:sp>
      <p:sp>
        <p:nvSpPr>
          <p:cNvPr name="Freeform 6" id="6"/>
          <p:cNvSpPr/>
          <p:nvPr/>
        </p:nvSpPr>
        <p:spPr>
          <a:xfrm flipH="true" flipV="false" rot="0">
            <a:off x="16802847" y="9074087"/>
            <a:ext cx="365153" cy="347891"/>
          </a:xfrm>
          <a:custGeom>
            <a:avLst/>
            <a:gdLst/>
            <a:ahLst/>
            <a:cxnLst/>
            <a:rect r="r" b="b" t="t" l="l"/>
            <a:pathLst>
              <a:path h="347891" w="365153">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472049" y="934814"/>
            <a:ext cx="7563067" cy="1567870"/>
          </a:xfrm>
          <a:prstGeom prst="rect">
            <a:avLst/>
          </a:prstGeom>
        </p:spPr>
        <p:txBody>
          <a:bodyPr anchor="t" rtlCol="false" tIns="0" lIns="0" bIns="0" rIns="0">
            <a:spAutoFit/>
          </a:bodyPr>
          <a:lstStyle/>
          <a:p>
            <a:pPr algn="just">
              <a:lnSpc>
                <a:spcPts val="12265"/>
              </a:lnSpc>
              <a:spcBef>
                <a:spcPct val="0"/>
              </a:spcBef>
            </a:pPr>
            <a:r>
              <a:rPr lang="en-US" b="true" sz="10573">
                <a:solidFill>
                  <a:srgbClr val="FFFFFF"/>
                </a:solidFill>
                <a:latin typeface="Antonio Ultra-Bold"/>
                <a:ea typeface="Antonio Ultra-Bold"/>
                <a:cs typeface="Antonio Ultra-Bold"/>
                <a:sym typeface="Antonio Ultra-Bold"/>
              </a:rPr>
              <a:t>KEY FINDINGS –</a:t>
            </a:r>
          </a:p>
        </p:txBody>
      </p:sp>
      <p:grpSp>
        <p:nvGrpSpPr>
          <p:cNvPr name="Group 8" id="8"/>
          <p:cNvGrpSpPr>
            <a:grpSpLocks noChangeAspect="true"/>
          </p:cNvGrpSpPr>
          <p:nvPr/>
        </p:nvGrpSpPr>
        <p:grpSpPr>
          <a:xfrm rot="0">
            <a:off x="11663956" y="2150860"/>
            <a:ext cx="4794032" cy="9485815"/>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12823" t="0" r="-112823"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8" id="18"/>
          <p:cNvSpPr txBox="true"/>
          <p:nvPr/>
        </p:nvSpPr>
        <p:spPr>
          <a:xfrm rot="0">
            <a:off x="1472049" y="2618763"/>
            <a:ext cx="9013991" cy="1567870"/>
          </a:xfrm>
          <a:prstGeom prst="rect">
            <a:avLst/>
          </a:prstGeom>
        </p:spPr>
        <p:txBody>
          <a:bodyPr anchor="t" rtlCol="false" tIns="0" lIns="0" bIns="0" rIns="0">
            <a:spAutoFit/>
          </a:bodyPr>
          <a:lstStyle/>
          <a:p>
            <a:pPr algn="just">
              <a:lnSpc>
                <a:spcPts val="12265"/>
              </a:lnSpc>
              <a:spcBef>
                <a:spcPct val="0"/>
              </a:spcBef>
            </a:pPr>
            <a:r>
              <a:rPr lang="en-US" sz="10573">
                <a:solidFill>
                  <a:srgbClr val="FFFFFF"/>
                </a:solidFill>
                <a:latin typeface="Antonio Light"/>
                <a:ea typeface="Antonio Light"/>
                <a:cs typeface="Antonio Light"/>
                <a:sym typeface="Antonio Light"/>
              </a:rPr>
              <a:t>TOOLS EFFECTIVENESS</a:t>
            </a:r>
          </a:p>
        </p:txBody>
      </p:sp>
      <p:grpSp>
        <p:nvGrpSpPr>
          <p:cNvPr name="Group 19" id="19"/>
          <p:cNvGrpSpPr/>
          <p:nvPr/>
        </p:nvGrpSpPr>
        <p:grpSpPr>
          <a:xfrm rot="0">
            <a:off x="1580933" y="4186632"/>
            <a:ext cx="13178926" cy="3886378"/>
            <a:chOff x="0" y="0"/>
            <a:chExt cx="3470993" cy="1023573"/>
          </a:xfrm>
        </p:grpSpPr>
        <p:sp>
          <p:nvSpPr>
            <p:cNvPr name="Freeform 20" id="20"/>
            <p:cNvSpPr/>
            <p:nvPr/>
          </p:nvSpPr>
          <p:spPr>
            <a:xfrm flipH="false" flipV="false" rot="0">
              <a:off x="0" y="0"/>
              <a:ext cx="3470993" cy="1023573"/>
            </a:xfrm>
            <a:custGeom>
              <a:avLst/>
              <a:gdLst/>
              <a:ahLst/>
              <a:cxnLst/>
              <a:rect r="r" b="b" t="t" l="l"/>
              <a:pathLst>
                <a:path h="1023573" w="3470993">
                  <a:moveTo>
                    <a:pt x="0" y="0"/>
                  </a:moveTo>
                  <a:lnTo>
                    <a:pt x="3470993" y="0"/>
                  </a:lnTo>
                  <a:lnTo>
                    <a:pt x="3470993" y="1023573"/>
                  </a:lnTo>
                  <a:lnTo>
                    <a:pt x="0" y="1023573"/>
                  </a:lnTo>
                  <a:close/>
                </a:path>
              </a:pathLst>
            </a:custGeom>
            <a:gradFill rotWithShape="true">
              <a:gsLst>
                <a:gs pos="0">
                  <a:srgbClr val="FFFFFF">
                    <a:alpha val="16000"/>
                  </a:srgbClr>
                </a:gs>
                <a:gs pos="100000">
                  <a:srgbClr val="9B9B9B">
                    <a:alpha val="1920"/>
                  </a:srgbClr>
                </a:gs>
              </a:gsLst>
              <a:lin ang="0"/>
            </a:gradFill>
          </p:spPr>
        </p:sp>
        <p:sp>
          <p:nvSpPr>
            <p:cNvPr name="TextBox 21" id="21"/>
            <p:cNvSpPr txBox="true"/>
            <p:nvPr/>
          </p:nvSpPr>
          <p:spPr>
            <a:xfrm>
              <a:off x="0" y="-19050"/>
              <a:ext cx="3470993" cy="1042623"/>
            </a:xfrm>
            <a:prstGeom prst="rect">
              <a:avLst/>
            </a:prstGeom>
          </p:spPr>
          <p:txBody>
            <a:bodyPr anchor="ctr" rtlCol="false" tIns="50800" lIns="50800" bIns="50800" rIns="50800"/>
            <a:lstStyle/>
            <a:p>
              <a:pPr algn="ctr">
                <a:lnSpc>
                  <a:spcPts val="2783"/>
                </a:lnSpc>
              </a:pPr>
            </a:p>
          </p:txBody>
        </p:sp>
      </p:grpSp>
      <p:sp>
        <p:nvSpPr>
          <p:cNvPr name="TextBox 22" id="22"/>
          <p:cNvSpPr txBox="true"/>
          <p:nvPr/>
        </p:nvSpPr>
        <p:spPr>
          <a:xfrm rot="0">
            <a:off x="1875911" y="4327689"/>
            <a:ext cx="9442980" cy="3443797"/>
          </a:xfrm>
          <a:prstGeom prst="rect">
            <a:avLst/>
          </a:prstGeom>
        </p:spPr>
        <p:txBody>
          <a:bodyPr anchor="t" rtlCol="false" tIns="0" lIns="0" bIns="0" rIns="0">
            <a:spAutoFit/>
          </a:bodyPr>
          <a:lstStyle/>
          <a:p>
            <a:pPr algn="l">
              <a:lnSpc>
                <a:spcPts val="3378"/>
              </a:lnSpc>
            </a:pPr>
            <a:r>
              <a:rPr lang="en-US" sz="2912" b="true">
                <a:solidFill>
                  <a:srgbClr val="FFFFFF"/>
                </a:solidFill>
                <a:latin typeface="Raleway Medium"/>
                <a:ea typeface="Raleway Medium"/>
                <a:cs typeface="Raleway Medium"/>
                <a:sym typeface="Raleway Medium"/>
              </a:rPr>
              <a:t>Caldera:</a:t>
            </a:r>
          </a:p>
          <a:p>
            <a:pPr algn="l" marL="628873" indent="-314436" lvl="1">
              <a:lnSpc>
                <a:spcPts val="3378"/>
              </a:lnSpc>
              <a:buFont typeface="Arial"/>
              <a:buChar char="•"/>
            </a:pPr>
            <a:r>
              <a:rPr lang="en-US" b="true" sz="2912">
                <a:solidFill>
                  <a:srgbClr val="FFFFFF"/>
                </a:solidFill>
                <a:latin typeface="Raleway Medium"/>
                <a:ea typeface="Raleway Medium"/>
                <a:cs typeface="Raleway Medium"/>
                <a:sym typeface="Raleway Medium"/>
              </a:rPr>
              <a:t>Effective for automation (e.g., brute-force attacks).</a:t>
            </a:r>
          </a:p>
          <a:p>
            <a:pPr algn="l" marL="628873" indent="-314436" lvl="1">
              <a:lnSpc>
                <a:spcPts val="3378"/>
              </a:lnSpc>
              <a:buFont typeface="Arial"/>
              <a:buChar char="•"/>
            </a:pPr>
            <a:r>
              <a:rPr lang="en-US" b="true" sz="2912">
                <a:solidFill>
                  <a:srgbClr val="FFFFFF"/>
                </a:solidFill>
                <a:latin typeface="Raleway Medium"/>
                <a:ea typeface="Raleway Medium"/>
                <a:cs typeface="Raleway Medium"/>
                <a:sym typeface="Raleway Medium"/>
              </a:rPr>
              <a:t>Require troubleshooting during setup.</a:t>
            </a:r>
          </a:p>
          <a:p>
            <a:pPr algn="l">
              <a:lnSpc>
                <a:spcPts val="3378"/>
              </a:lnSpc>
            </a:pPr>
            <a:r>
              <a:rPr lang="en-US" sz="2912" b="true">
                <a:solidFill>
                  <a:srgbClr val="FFFFFF"/>
                </a:solidFill>
                <a:latin typeface="Raleway Medium"/>
                <a:ea typeface="Raleway Medium"/>
                <a:cs typeface="Raleway Medium"/>
                <a:sym typeface="Raleway Medium"/>
              </a:rPr>
              <a:t>Kali Tools (Hydra, Metasploit):</a:t>
            </a:r>
          </a:p>
          <a:p>
            <a:pPr algn="l" marL="628873" indent="-314436" lvl="1">
              <a:lnSpc>
                <a:spcPts val="3378"/>
              </a:lnSpc>
              <a:buFont typeface="Arial"/>
              <a:buChar char="•"/>
            </a:pPr>
            <a:r>
              <a:rPr lang="en-US" b="true" sz="2912">
                <a:solidFill>
                  <a:srgbClr val="FFFFFF"/>
                </a:solidFill>
                <a:latin typeface="Raleway Medium"/>
                <a:ea typeface="Raleway Medium"/>
                <a:cs typeface="Raleway Medium"/>
                <a:sym typeface="Raleway Medium"/>
              </a:rPr>
              <a:t>Offered manual control and flexibility.</a:t>
            </a:r>
          </a:p>
          <a:p>
            <a:pPr algn="l">
              <a:lnSpc>
                <a:spcPts val="3378"/>
              </a:lnSpc>
            </a:pPr>
            <a:r>
              <a:rPr lang="en-US" sz="2912" b="true">
                <a:solidFill>
                  <a:srgbClr val="FFFFFF"/>
                </a:solidFill>
                <a:latin typeface="Raleway Medium"/>
                <a:ea typeface="Raleway Medium"/>
                <a:cs typeface="Raleway Medium"/>
                <a:sym typeface="Raleway Medium"/>
              </a:rPr>
              <a:t>Custom Scripts:</a:t>
            </a:r>
          </a:p>
          <a:p>
            <a:pPr algn="l" marL="628873" indent="-314436" lvl="1">
              <a:lnSpc>
                <a:spcPts val="3378"/>
              </a:lnSpc>
              <a:buFont typeface="Arial"/>
              <a:buChar char="•"/>
            </a:pPr>
            <a:r>
              <a:rPr lang="en-US" b="true" sz="2912">
                <a:solidFill>
                  <a:srgbClr val="FFFFFF"/>
                </a:solidFill>
                <a:latin typeface="Raleway Medium"/>
                <a:ea typeface="Raleway Medium"/>
                <a:cs typeface="Raleway Medium"/>
                <a:sym typeface="Raleway Medium"/>
              </a:rPr>
              <a:t>Enhanced testing of specific vulnerabilities.</a:t>
            </a:r>
          </a:p>
          <a:p>
            <a:pPr algn="l">
              <a:lnSpc>
                <a:spcPts val="3378"/>
              </a:lnSpc>
              <a:spcBef>
                <a:spcPct val="0"/>
              </a:spcBef>
            </a:pPr>
          </a:p>
        </p:txBody>
      </p:sp>
      <p:grpSp>
        <p:nvGrpSpPr>
          <p:cNvPr name="Group 23" id="23"/>
          <p:cNvGrpSpPr/>
          <p:nvPr/>
        </p:nvGrpSpPr>
        <p:grpSpPr>
          <a:xfrm rot="0">
            <a:off x="10997849" y="8754671"/>
            <a:ext cx="1790091" cy="2083015"/>
            <a:chOff x="0" y="0"/>
            <a:chExt cx="698500" cy="812800"/>
          </a:xfrm>
        </p:grpSpPr>
        <p:sp>
          <p:nvSpPr>
            <p:cNvPr name="Freeform 24" id="2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FFFFFF">
                    <a:alpha val="100000"/>
                  </a:srgbClr>
                </a:gs>
                <a:gs pos="100000">
                  <a:srgbClr val="9B9B9B">
                    <a:alpha val="12000"/>
                  </a:srgbClr>
                </a:gs>
              </a:gsLst>
              <a:lin ang="0"/>
            </a:gradFill>
          </p:spPr>
        </p:sp>
        <p:sp>
          <p:nvSpPr>
            <p:cNvPr name="TextBox 25" id="25"/>
            <p:cNvSpPr txBox="true"/>
            <p:nvPr/>
          </p:nvSpPr>
          <p:spPr>
            <a:xfrm>
              <a:off x="0" y="120650"/>
              <a:ext cx="698500" cy="552450"/>
            </a:xfrm>
            <a:prstGeom prst="rect">
              <a:avLst/>
            </a:prstGeom>
          </p:spPr>
          <p:txBody>
            <a:bodyPr anchor="ctr" rtlCol="false" tIns="50800" lIns="50800" bIns="50800" rIns="50800"/>
            <a:lstStyle/>
            <a:p>
              <a:pPr algn="ctr">
                <a:lnSpc>
                  <a:spcPts val="2783"/>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7880357"/>
          </a:xfrm>
          <a:custGeom>
            <a:avLst/>
            <a:gdLst/>
            <a:ahLst/>
            <a:cxnLst/>
            <a:rect r="r" b="b" t="t" l="l"/>
            <a:pathLst>
              <a:path h="7880357" w="18288000">
                <a:moveTo>
                  <a:pt x="0" y="0"/>
                </a:moveTo>
                <a:lnTo>
                  <a:pt x="18288000" y="0"/>
                </a:lnTo>
                <a:lnTo>
                  <a:pt x="18288000" y="7880357"/>
                </a:lnTo>
                <a:lnTo>
                  <a:pt x="0" y="7880357"/>
                </a:lnTo>
                <a:lnTo>
                  <a:pt x="0" y="0"/>
                </a:lnTo>
                <a:close/>
              </a:path>
            </a:pathLst>
          </a:custGeom>
          <a:blipFill>
            <a:blip r:embed="rId2"/>
            <a:stretch>
              <a:fillRect l="0" t="0" r="0" b="0"/>
            </a:stretch>
          </a:blipFill>
        </p:spPr>
      </p:sp>
      <p:sp>
        <p:nvSpPr>
          <p:cNvPr name="TextBox 3" id="3"/>
          <p:cNvSpPr txBox="true"/>
          <p:nvPr/>
        </p:nvSpPr>
        <p:spPr>
          <a:xfrm rot="0">
            <a:off x="7393054" y="8332828"/>
            <a:ext cx="3501893" cy="777367"/>
          </a:xfrm>
          <a:prstGeom prst="rect">
            <a:avLst/>
          </a:prstGeom>
        </p:spPr>
        <p:txBody>
          <a:bodyPr anchor="t" rtlCol="false" tIns="0" lIns="0" bIns="0" rIns="0">
            <a:spAutoFit/>
          </a:bodyPr>
          <a:lstStyle/>
          <a:p>
            <a:pPr algn="ctr">
              <a:lnSpc>
                <a:spcPts val="5683"/>
              </a:lnSpc>
              <a:spcBef>
                <a:spcPct val="0"/>
              </a:spcBef>
            </a:pPr>
            <a:r>
              <a:rPr lang="en-US" b="true" sz="4899">
                <a:solidFill>
                  <a:srgbClr val="000000"/>
                </a:solidFill>
                <a:latin typeface="Telegraf Medium"/>
                <a:ea typeface="Telegraf Medium"/>
                <a:cs typeface="Telegraf Medium"/>
                <a:sym typeface="Telegraf Medium"/>
              </a:rPr>
              <a:t>caldera-ssh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8069580"/>
          </a:xfrm>
          <a:custGeom>
            <a:avLst/>
            <a:gdLst/>
            <a:ahLst/>
            <a:cxnLst/>
            <a:rect r="r" b="b" t="t" l="l"/>
            <a:pathLst>
              <a:path h="8069580" w="18288000">
                <a:moveTo>
                  <a:pt x="0" y="0"/>
                </a:moveTo>
                <a:lnTo>
                  <a:pt x="18288000" y="0"/>
                </a:lnTo>
                <a:lnTo>
                  <a:pt x="18288000" y="8069580"/>
                </a:lnTo>
                <a:lnTo>
                  <a:pt x="0" y="8069580"/>
                </a:lnTo>
                <a:lnTo>
                  <a:pt x="0" y="0"/>
                </a:lnTo>
                <a:close/>
              </a:path>
            </a:pathLst>
          </a:custGeom>
          <a:blipFill>
            <a:blip r:embed="rId2"/>
            <a:stretch>
              <a:fillRect l="0" t="0" r="0" b="0"/>
            </a:stretch>
          </a:blipFill>
        </p:spPr>
      </p:sp>
      <p:sp>
        <p:nvSpPr>
          <p:cNvPr name="TextBox 3" id="3"/>
          <p:cNvSpPr txBox="true"/>
          <p:nvPr/>
        </p:nvSpPr>
        <p:spPr>
          <a:xfrm rot="0">
            <a:off x="7432543" y="8332828"/>
            <a:ext cx="3422915" cy="777367"/>
          </a:xfrm>
          <a:prstGeom prst="rect">
            <a:avLst/>
          </a:prstGeom>
        </p:spPr>
        <p:txBody>
          <a:bodyPr anchor="t" rtlCol="false" tIns="0" lIns="0" bIns="0" rIns="0">
            <a:spAutoFit/>
          </a:bodyPr>
          <a:lstStyle/>
          <a:p>
            <a:pPr algn="ctr">
              <a:lnSpc>
                <a:spcPts val="5683"/>
              </a:lnSpc>
              <a:spcBef>
                <a:spcPct val="0"/>
              </a:spcBef>
            </a:pPr>
            <a:r>
              <a:rPr lang="en-US" b="true" sz="4899">
                <a:solidFill>
                  <a:srgbClr val="000000"/>
                </a:solidFill>
                <a:latin typeface="Telegraf Medium"/>
                <a:ea typeface="Telegraf Medium"/>
                <a:cs typeface="Telegraf Medium"/>
                <a:sym typeface="Telegraf Medium"/>
              </a:rPr>
              <a:t>Manual-ssh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7886700"/>
          </a:xfrm>
          <a:custGeom>
            <a:avLst/>
            <a:gdLst/>
            <a:ahLst/>
            <a:cxnLst/>
            <a:rect r="r" b="b" t="t" l="l"/>
            <a:pathLst>
              <a:path h="7886700" w="18288000">
                <a:moveTo>
                  <a:pt x="0" y="0"/>
                </a:moveTo>
                <a:lnTo>
                  <a:pt x="18288000" y="0"/>
                </a:lnTo>
                <a:lnTo>
                  <a:pt x="18288000" y="7886700"/>
                </a:lnTo>
                <a:lnTo>
                  <a:pt x="0" y="7886700"/>
                </a:lnTo>
                <a:lnTo>
                  <a:pt x="0" y="0"/>
                </a:lnTo>
                <a:close/>
              </a:path>
            </a:pathLst>
          </a:custGeom>
          <a:blipFill>
            <a:blip r:embed="rId2"/>
            <a:stretch>
              <a:fillRect l="0" t="0" r="0" b="0"/>
            </a:stretch>
          </a:blipFill>
        </p:spPr>
      </p:sp>
      <p:sp>
        <p:nvSpPr>
          <p:cNvPr name="TextBox 3" id="3"/>
          <p:cNvSpPr txBox="true"/>
          <p:nvPr/>
        </p:nvSpPr>
        <p:spPr>
          <a:xfrm rot="0">
            <a:off x="6419255" y="8332828"/>
            <a:ext cx="5449491" cy="777367"/>
          </a:xfrm>
          <a:prstGeom prst="rect">
            <a:avLst/>
          </a:prstGeom>
        </p:spPr>
        <p:txBody>
          <a:bodyPr anchor="t" rtlCol="false" tIns="0" lIns="0" bIns="0" rIns="0">
            <a:spAutoFit/>
          </a:bodyPr>
          <a:lstStyle/>
          <a:p>
            <a:pPr algn="ctr">
              <a:lnSpc>
                <a:spcPts val="5683"/>
              </a:lnSpc>
              <a:spcBef>
                <a:spcPct val="0"/>
              </a:spcBef>
            </a:pPr>
            <a:r>
              <a:rPr lang="en-US" b="true" sz="4899">
                <a:solidFill>
                  <a:srgbClr val="000000"/>
                </a:solidFill>
                <a:latin typeface="Telegraf Medium"/>
                <a:ea typeface="Telegraf Medium"/>
                <a:cs typeface="Telegraf Medium"/>
                <a:sym typeface="Telegraf Medium"/>
              </a:rPr>
              <a:t>Caldera-honeypot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43F81">
                <a:alpha val="100000"/>
              </a:srgbClr>
            </a:gs>
            <a:gs pos="100000">
              <a:srgbClr val="288198">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8115300"/>
          </a:xfrm>
          <a:custGeom>
            <a:avLst/>
            <a:gdLst/>
            <a:ahLst/>
            <a:cxnLst/>
            <a:rect r="r" b="b" t="t" l="l"/>
            <a:pathLst>
              <a:path h="8115300" w="18288000">
                <a:moveTo>
                  <a:pt x="0" y="0"/>
                </a:moveTo>
                <a:lnTo>
                  <a:pt x="18288000" y="0"/>
                </a:lnTo>
                <a:lnTo>
                  <a:pt x="18288000" y="8115300"/>
                </a:lnTo>
                <a:lnTo>
                  <a:pt x="0" y="8115300"/>
                </a:lnTo>
                <a:lnTo>
                  <a:pt x="0" y="0"/>
                </a:lnTo>
                <a:close/>
              </a:path>
            </a:pathLst>
          </a:custGeom>
          <a:blipFill>
            <a:blip r:embed="rId2"/>
            <a:stretch>
              <a:fillRect l="0" t="0" r="0" b="0"/>
            </a:stretch>
          </a:blipFill>
        </p:spPr>
      </p:sp>
      <p:sp>
        <p:nvSpPr>
          <p:cNvPr name="TextBox 3" id="3"/>
          <p:cNvSpPr txBox="true"/>
          <p:nvPr/>
        </p:nvSpPr>
        <p:spPr>
          <a:xfrm rot="0">
            <a:off x="6500482" y="8332828"/>
            <a:ext cx="5287037" cy="777367"/>
          </a:xfrm>
          <a:prstGeom prst="rect">
            <a:avLst/>
          </a:prstGeom>
        </p:spPr>
        <p:txBody>
          <a:bodyPr anchor="t" rtlCol="false" tIns="0" lIns="0" bIns="0" rIns="0">
            <a:spAutoFit/>
          </a:bodyPr>
          <a:lstStyle/>
          <a:p>
            <a:pPr algn="ctr">
              <a:lnSpc>
                <a:spcPts val="5683"/>
              </a:lnSpc>
              <a:spcBef>
                <a:spcPct val="0"/>
              </a:spcBef>
            </a:pPr>
            <a:r>
              <a:rPr lang="en-US" b="true" sz="4899">
                <a:solidFill>
                  <a:srgbClr val="000000"/>
                </a:solidFill>
                <a:latin typeface="Telegraf Medium"/>
                <a:ea typeface="Telegraf Medium"/>
                <a:cs typeface="Telegraf Medium"/>
                <a:sym typeface="Telegraf Medium"/>
              </a:rPr>
              <a:t>manual-honeypot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DAGYtNQbRi0</dc:identifier>
  <dcterms:modified xsi:type="dcterms:W3CDTF">2011-08-01T06:04:30Z</dcterms:modified>
  <cp:revision>1</cp:revision>
  <dc:title>ICS 344: Information Security</dc:title>
</cp:coreProperties>
</file>